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16" r:id="rId2"/>
    <p:sldId id="257" r:id="rId3"/>
    <p:sldId id="279" r:id="rId4"/>
    <p:sldId id="272" r:id="rId5"/>
    <p:sldId id="280" r:id="rId6"/>
    <p:sldId id="274" r:id="rId7"/>
    <p:sldId id="276" r:id="rId8"/>
    <p:sldId id="290" r:id="rId9"/>
    <p:sldId id="263" r:id="rId10"/>
    <p:sldId id="267" r:id="rId11"/>
    <p:sldId id="268" r:id="rId12"/>
    <p:sldId id="291" r:id="rId13"/>
    <p:sldId id="305" r:id="rId14"/>
    <p:sldId id="298" r:id="rId15"/>
    <p:sldId id="299" r:id="rId16"/>
    <p:sldId id="307" r:id="rId17"/>
    <p:sldId id="308" r:id="rId18"/>
    <p:sldId id="309" r:id="rId19"/>
    <p:sldId id="311" r:id="rId20"/>
    <p:sldId id="312" r:id="rId21"/>
    <p:sldId id="313" r:id="rId22"/>
    <p:sldId id="314" r:id="rId23"/>
    <p:sldId id="321" r:id="rId24"/>
    <p:sldId id="322" r:id="rId25"/>
    <p:sldId id="324" r:id="rId26"/>
    <p:sldId id="323" r:id="rId27"/>
    <p:sldId id="325" r:id="rId28"/>
    <p:sldId id="265" r:id="rId29"/>
    <p:sldId id="292" r:id="rId30"/>
    <p:sldId id="293" r:id="rId31"/>
    <p:sldId id="294" r:id="rId32"/>
    <p:sldId id="295" r:id="rId33"/>
    <p:sldId id="296" r:id="rId34"/>
    <p:sldId id="277" r:id="rId35"/>
    <p:sldId id="320" r:id="rId36"/>
    <p:sldId id="270" r:id="rId37"/>
    <p:sldId id="315" r:id="rId38"/>
    <p:sldId id="319" r:id="rId39"/>
    <p:sldId id="318" r:id="rId40"/>
    <p:sldId id="31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 snapToObjects="1"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15E26-1C30-AF42-A38A-72EABAFB2DD8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88B30-69F2-FD42-85D2-FDED7D48F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7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88B30-69F2-FD42-85D2-FDED7D48F5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630B0-6CDD-472F-84A9-BFDD52B0FF01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FE029DD-8B9F-43EE-ADB6-8E1311F94206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CE2D-E3B8-4317-86BA-47D92D6BDC11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71B859D-164E-4FD2-9156-17ED63206E12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2F40AB4-C5CF-4B1C-BB1D-6035160829AA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3E41-BA2B-4A47-BF23-33A8EF93C679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5E3C-737C-4209-9573-E7C7094DD165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53AA-77A5-4A42-946E-2DB1EECA7DBA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FA9B-34D1-4A15-AE7C-E11CB985B7AC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6E90-BEA3-4054-A100-86E2F8DD15E5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164275D-F712-4412-B236-CA3170308EE2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56CB20E-1DDE-41F8-968F-1C75E7821026}" type="datetime1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9C1B-CF15-42B0-8ADC-0497670FCF0C}" type="datetime1">
              <a:rPr lang="en-US" smtClean="0"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4532-767C-4AC0-A8D9-EBFB683650C4}" type="datetime1">
              <a:rPr lang="en-US" smtClean="0"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9ADF2C1-6F13-472B-8271-1443C1B5F3DA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319EE6-8934-454E-8DE9-1E6F86363489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66477"/>
            <a:ext cx="9144000" cy="29915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</a:pPr>
            <a:r>
              <a:rPr lang="en-US" b="1" dirty="0" smtClean="0"/>
              <a:t>Josh </a:t>
            </a:r>
            <a:r>
              <a:rPr lang="en-US" b="1" dirty="0" err="1" smtClean="0"/>
              <a:t>Genao</a:t>
            </a:r>
            <a:r>
              <a:rPr lang="en-US" b="1" dirty="0"/>
              <a:t> </a:t>
            </a:r>
            <a:r>
              <a:rPr lang="en-US" dirty="0" smtClean="0"/>
              <a:t>EE/</a:t>
            </a:r>
            <a:r>
              <a:rPr lang="en-US" dirty="0" err="1" smtClean="0"/>
              <a:t>CpE</a:t>
            </a:r>
            <a:endParaRPr lang="en-US" dirty="0"/>
          </a:p>
          <a:p>
            <a:pPr>
              <a:lnSpc>
                <a:spcPct val="70000"/>
              </a:lnSpc>
            </a:pPr>
            <a:r>
              <a:rPr lang="en-US" b="1" dirty="0" smtClean="0"/>
              <a:t>Ronald </a:t>
            </a:r>
            <a:r>
              <a:rPr lang="en-US" b="1" dirty="0" err="1" smtClean="0"/>
              <a:t>Hanifen</a:t>
            </a:r>
            <a:r>
              <a:rPr lang="en-US" b="1" dirty="0" smtClean="0"/>
              <a:t> </a:t>
            </a:r>
            <a:r>
              <a:rPr lang="en-US" dirty="0" err="1" smtClean="0"/>
              <a:t>CpE</a:t>
            </a:r>
            <a:endParaRPr lang="en-US" b="1" dirty="0" smtClean="0"/>
          </a:p>
          <a:p>
            <a:pPr>
              <a:lnSpc>
                <a:spcPct val="70000"/>
              </a:lnSpc>
            </a:pPr>
            <a:r>
              <a:rPr lang="en-US" b="1" dirty="0" err="1" smtClean="0"/>
              <a:t>Hernan</a:t>
            </a:r>
            <a:r>
              <a:rPr lang="en-US" b="1" dirty="0" smtClean="0"/>
              <a:t> </a:t>
            </a:r>
            <a:r>
              <a:rPr lang="en-US" b="1" dirty="0" err="1" smtClean="0"/>
              <a:t>Carvajal</a:t>
            </a:r>
            <a:r>
              <a:rPr lang="en-US" b="1" dirty="0" smtClean="0"/>
              <a:t> </a:t>
            </a:r>
            <a:r>
              <a:rPr lang="en-US" dirty="0" smtClean="0"/>
              <a:t>EE</a:t>
            </a:r>
            <a:endParaRPr lang="en-US" b="1" dirty="0" smtClean="0"/>
          </a:p>
          <a:p>
            <a:pPr>
              <a:lnSpc>
                <a:spcPct val="70000"/>
              </a:lnSpc>
            </a:pPr>
            <a:r>
              <a:rPr lang="en-US" b="1" dirty="0" smtClean="0"/>
              <a:t>Javier </a:t>
            </a:r>
            <a:r>
              <a:rPr lang="en-US" b="1" dirty="0" err="1" smtClean="0"/>
              <a:t>Palomo</a:t>
            </a:r>
            <a:r>
              <a:rPr lang="en-US" b="1" dirty="0" smtClean="0"/>
              <a:t> </a:t>
            </a:r>
            <a:r>
              <a:rPr lang="en-US" dirty="0" smtClean="0"/>
              <a:t>EE</a:t>
            </a:r>
            <a:endParaRPr lang="en-US" b="1" dirty="0" smtClean="0"/>
          </a:p>
          <a:p>
            <a:pPr>
              <a:lnSpc>
                <a:spcPct val="70000"/>
              </a:lnSpc>
            </a:pPr>
            <a:r>
              <a:rPr lang="en-US" dirty="0" smtClean="0"/>
              <a:t>Group 11</a:t>
            </a:r>
          </a:p>
          <a:p>
            <a:endParaRPr lang="en-US" dirty="0"/>
          </a:p>
          <a:p>
            <a:r>
              <a:rPr lang="en-US" sz="1200" dirty="0" smtClean="0"/>
              <a:t>*UGV = Unmanned Ground Vehicle				</a:t>
            </a:r>
            <a:r>
              <a:rPr lang="en-US" sz="1700" dirty="0" smtClean="0"/>
              <a:t>Sponsored By </a:t>
            </a:r>
            <a:r>
              <a:rPr lang="en-US" sz="1700" i="1" dirty="0" smtClean="0"/>
              <a:t>EZ</a:t>
            </a:r>
            <a:r>
              <a:rPr lang="en-US" sz="1700" i="1" dirty="0"/>
              <a:t> </a:t>
            </a:r>
            <a:r>
              <a:rPr lang="en-US" sz="1700" i="1" dirty="0" smtClean="0"/>
              <a:t>Claims, Inc.</a:t>
            </a:r>
            <a:endParaRPr lang="en-US" sz="1700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594" y="408779"/>
            <a:ext cx="9144001" cy="1094944"/>
          </a:xfrm>
        </p:spPr>
        <p:txBody>
          <a:bodyPr>
            <a:normAutofit/>
          </a:bodyPr>
          <a:lstStyle/>
          <a:p>
            <a:r>
              <a:rPr lang="en-US" dirty="0" smtClean="0"/>
              <a:t>UGV* Mine Detector</a:t>
            </a:r>
            <a:endParaRPr lang="en-US" dirty="0"/>
          </a:p>
        </p:txBody>
      </p:sp>
      <p:pic>
        <p:nvPicPr>
          <p:cNvPr id="6" name="Picture 5" descr="Screen Shot 2015-02-12 at 11.40.3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25" y="1932076"/>
            <a:ext cx="6465482" cy="42775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ROS </a:t>
            </a:r>
            <a:r>
              <a:rPr lang="en-US" dirty="0" smtClean="0"/>
              <a:t>works - Example</a:t>
            </a:r>
            <a:endParaRPr lang="en-US" dirty="0"/>
          </a:p>
        </p:txBody>
      </p:sp>
      <p:pic>
        <p:nvPicPr>
          <p:cNvPr id="15" name="Content Placeholder 14" descr="ROS Node Example (3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53" r="-49553"/>
          <a:stretch>
            <a:fillRect/>
          </a:stretch>
        </p:blipFill>
        <p:spPr>
          <a:xfrm>
            <a:off x="0" y="2352140"/>
            <a:ext cx="9144000" cy="408377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ROS 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Comprised of multiple independent nodes communicating with each other</a:t>
            </a:r>
          </a:p>
          <a:p>
            <a:r>
              <a:rPr lang="en-US" dirty="0" smtClean="0"/>
              <a:t>Uses a publisher/subscriber messaging model</a:t>
            </a:r>
          </a:p>
          <a:p>
            <a:r>
              <a:rPr lang="en-US" dirty="0" smtClean="0"/>
              <a:t>All nodes are registered through a Master Node</a:t>
            </a:r>
          </a:p>
          <a:p>
            <a:pPr lvl="1"/>
            <a:r>
              <a:rPr lang="en-US" dirty="0" smtClean="0"/>
              <a:t>Allows all other ROS nodes to find each other</a:t>
            </a:r>
          </a:p>
          <a:p>
            <a:r>
              <a:rPr lang="en-US" dirty="0" smtClean="0"/>
              <a:t>Transporting message data uses standard TCP/IP sockets</a:t>
            </a:r>
          </a:p>
          <a:p>
            <a:pPr lvl="1"/>
            <a:r>
              <a:rPr lang="en-US" dirty="0" smtClean="0"/>
              <a:t>Also supports UDP-based message transport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BeagleBone</a:t>
            </a:r>
            <a:r>
              <a:rPr lang="en-US" dirty="0" smtClean="0"/>
              <a:t> Black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4300" dirty="0" smtClean="0"/>
              <a:t>Used to send data to MCU</a:t>
            </a:r>
          </a:p>
          <a:p>
            <a:r>
              <a:rPr lang="en-US" sz="4300" dirty="0" smtClean="0"/>
              <a:t>Receives information from MCU to act according to surrounding conditions</a:t>
            </a:r>
          </a:p>
          <a:p>
            <a:r>
              <a:rPr lang="en-US" sz="4300" dirty="0" smtClean="0"/>
              <a:t>Peripherals:</a:t>
            </a:r>
          </a:p>
          <a:p>
            <a:pPr lvl="1"/>
            <a:r>
              <a:rPr lang="en-US" sz="4300" dirty="0" smtClean="0"/>
              <a:t>LIDAR</a:t>
            </a:r>
          </a:p>
          <a:p>
            <a:pPr lvl="1"/>
            <a:r>
              <a:rPr lang="en-US" sz="4300" dirty="0" smtClean="0"/>
              <a:t>IMU</a:t>
            </a:r>
          </a:p>
          <a:p>
            <a:pPr lvl="1"/>
            <a:r>
              <a:rPr lang="en-US" sz="4300" dirty="0" smtClean="0"/>
              <a:t>Motor Controls</a:t>
            </a:r>
          </a:p>
          <a:p>
            <a:pPr lvl="1"/>
            <a:r>
              <a:rPr lang="en-US" sz="4300" dirty="0" smtClean="0"/>
              <a:t>Metal Detector</a:t>
            </a:r>
          </a:p>
          <a:p>
            <a:pPr lvl="1"/>
            <a:endParaRPr lang="en-US" sz="2400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616" b="-1616"/>
          <a:stretch>
            <a:fillRect/>
          </a:stretch>
        </p:blipFill>
        <p:spPr>
          <a:xfrm>
            <a:off x="4808959" y="2236061"/>
            <a:ext cx="3914407" cy="404091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Controller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327" y="2512436"/>
            <a:ext cx="6912872" cy="3681412"/>
          </a:xfrm>
        </p:spPr>
        <p:txBody>
          <a:bodyPr/>
          <a:lstStyle/>
          <a:p>
            <a:r>
              <a:rPr lang="en-US" dirty="0" smtClean="0"/>
              <a:t>Atmel ATmega328</a:t>
            </a:r>
          </a:p>
          <a:p>
            <a:pPr lvl="1"/>
            <a:r>
              <a:rPr lang="en-US" dirty="0" smtClean="0"/>
              <a:t>Control H-Bridge and Servo</a:t>
            </a:r>
          </a:p>
          <a:p>
            <a:pPr lvl="1"/>
            <a:r>
              <a:rPr lang="en-US" dirty="0" smtClean="0"/>
              <a:t>Flash 32Kbytes</a:t>
            </a:r>
          </a:p>
          <a:p>
            <a:pPr lvl="1"/>
            <a:r>
              <a:rPr lang="en-US" dirty="0" smtClean="0"/>
              <a:t>16 MHz ceramic resonator</a:t>
            </a:r>
          </a:p>
          <a:p>
            <a:r>
              <a:rPr lang="en-US" dirty="0" smtClean="0"/>
              <a:t>Serial Peripheral Interface</a:t>
            </a:r>
          </a:p>
          <a:p>
            <a:pPr lvl="1"/>
            <a:r>
              <a:rPr lang="en-US" dirty="0" smtClean="0"/>
              <a:t>ICSP header </a:t>
            </a:r>
          </a:p>
          <a:p>
            <a:r>
              <a:rPr lang="en-US" dirty="0" smtClean="0"/>
              <a:t>L298 Dual Full-Bridge Driver</a:t>
            </a:r>
          </a:p>
          <a:p>
            <a:pPr lvl="1"/>
            <a:r>
              <a:rPr lang="en-US" dirty="0" smtClean="0"/>
              <a:t>Dual bidirectional DC motor controller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C:\Users\Javier_Palomo\Downloads\EOS_SD_FILES\Conference Paper\PCB1_imag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22" y="2326419"/>
            <a:ext cx="3534292" cy="419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5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b="1" dirty="0" smtClean="0"/>
              <a:t>Tracked Mobile Tank Kit</a:t>
            </a:r>
            <a:endParaRPr lang="en-US" dirty="0" smtClean="0"/>
          </a:p>
          <a:p>
            <a:pPr lvl="1"/>
            <a:r>
              <a:rPr lang="en-US" dirty="0" smtClean="0"/>
              <a:t>Dimensions:</a:t>
            </a:r>
          </a:p>
          <a:p>
            <a:pPr lvl="2"/>
            <a:r>
              <a:rPr lang="en-US" dirty="0" smtClean="0"/>
              <a:t> L-320mm, W-300mm, H-110mm</a:t>
            </a:r>
          </a:p>
          <a:p>
            <a:pPr lvl="1"/>
            <a:r>
              <a:rPr lang="en-US" dirty="0" smtClean="0"/>
              <a:t>Weight: </a:t>
            </a:r>
          </a:p>
          <a:p>
            <a:pPr lvl="2"/>
            <a:r>
              <a:rPr lang="en-US" dirty="0" smtClean="0"/>
              <a:t>4.3Kg</a:t>
            </a:r>
          </a:p>
          <a:p>
            <a:pPr lvl="1"/>
            <a:r>
              <a:rPr lang="en-US" dirty="0" smtClean="0"/>
              <a:t>Maximum Load:</a:t>
            </a:r>
          </a:p>
          <a:p>
            <a:pPr lvl="2"/>
            <a:r>
              <a:rPr lang="en-US" dirty="0" smtClean="0"/>
              <a:t> 20Kg</a:t>
            </a:r>
          </a:p>
          <a:p>
            <a:pPr lvl="1"/>
            <a:r>
              <a:rPr lang="en-US" dirty="0" smtClean="0"/>
              <a:t>Materials:</a:t>
            </a:r>
          </a:p>
          <a:p>
            <a:pPr lvl="2"/>
            <a:r>
              <a:rPr lang="en-US" dirty="0" smtClean="0"/>
              <a:t>Aluminum alloy chassis</a:t>
            </a:r>
          </a:p>
          <a:p>
            <a:pPr lvl="2"/>
            <a:r>
              <a:rPr lang="en-US" dirty="0" smtClean="0"/>
              <a:t>Rubber Tracks</a:t>
            </a:r>
          </a:p>
        </p:txBody>
      </p:sp>
      <p:pic>
        <p:nvPicPr>
          <p:cNvPr id="1026" name="Picture 2" descr="Arduino Tracked Mobile Tank Robot 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13" y="3938200"/>
            <a:ext cx="28575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Stable</a:t>
            </a:r>
          </a:p>
          <a:p>
            <a:r>
              <a:rPr lang="en-US" dirty="0" smtClean="0"/>
              <a:t>Light weight</a:t>
            </a:r>
          </a:p>
          <a:p>
            <a:r>
              <a:rPr lang="en-US" dirty="0" smtClean="0"/>
              <a:t>Traction</a:t>
            </a:r>
            <a:endParaRPr lang="en-US" dirty="0"/>
          </a:p>
          <a:p>
            <a:r>
              <a:rPr lang="en-US" dirty="0" smtClean="0"/>
              <a:t>Mobility</a:t>
            </a:r>
          </a:p>
          <a:p>
            <a:r>
              <a:rPr lang="en-US" dirty="0" smtClean="0"/>
              <a:t>Easy to Modify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016843" y="3065929"/>
            <a:ext cx="3812060" cy="3211046"/>
          </a:xfrm>
        </p:spPr>
        <p:txBody>
          <a:bodyPr/>
          <a:lstStyle/>
          <a:p>
            <a:r>
              <a:rPr lang="en-US" dirty="0" smtClean="0"/>
              <a:t>Made of Aluminum alloy</a:t>
            </a:r>
          </a:p>
          <a:p>
            <a:pPr lvl="1"/>
            <a:r>
              <a:rPr lang="en-US" dirty="0" smtClean="0"/>
              <a:t>Small EMF interference</a:t>
            </a:r>
          </a:p>
          <a:p>
            <a:pPr lvl="1"/>
            <a:r>
              <a:rPr lang="en-US" dirty="0" smtClean="0"/>
              <a:t>Coil placement</a:t>
            </a:r>
          </a:p>
          <a:p>
            <a:r>
              <a:rPr lang="en-US" dirty="0" smtClean="0"/>
              <a:t>Expensive</a:t>
            </a:r>
          </a:p>
          <a:p>
            <a:r>
              <a:rPr lang="en-US" dirty="0" smtClean="0"/>
              <a:t>Tank treads not readily available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 Motors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b="1" dirty="0" err="1" smtClean="0"/>
              <a:t>Faulhaber</a:t>
            </a:r>
            <a:r>
              <a:rPr lang="en-US" b="1" dirty="0" smtClean="0"/>
              <a:t> 12V DC Motor</a:t>
            </a:r>
          </a:p>
          <a:p>
            <a:pPr lvl="1"/>
            <a:r>
              <a:rPr lang="en-US" dirty="0" smtClean="0"/>
              <a:t>Operating Voltage/Current: 12VDC/ 1.4A</a:t>
            </a:r>
          </a:p>
          <a:p>
            <a:pPr lvl="1"/>
            <a:r>
              <a:rPr lang="en-US" dirty="0" smtClean="0"/>
              <a:t>RPM: 8100</a:t>
            </a:r>
          </a:p>
          <a:p>
            <a:pPr lvl="1"/>
            <a:r>
              <a:rPr lang="en-US" dirty="0" smtClean="0"/>
              <a:t>Gearbox Ratio: 64:1</a:t>
            </a:r>
          </a:p>
          <a:p>
            <a:pPr lvl="1"/>
            <a:r>
              <a:rPr lang="en-US" dirty="0" smtClean="0"/>
              <a:t>Stall Torque: 11.3 </a:t>
            </a:r>
            <a:r>
              <a:rPr lang="en-US" dirty="0" err="1" smtClean="0"/>
              <a:t>oz</a:t>
            </a:r>
            <a:r>
              <a:rPr lang="en-US" dirty="0" smtClean="0"/>
              <a:t>-in</a:t>
            </a:r>
          </a:p>
          <a:p>
            <a:pPr lvl="1"/>
            <a:r>
              <a:rPr lang="en-US" dirty="0" smtClean="0"/>
              <a:t>Diameter: 30mm, Diameter of Shaft: 6mm</a:t>
            </a:r>
          </a:p>
          <a:p>
            <a:pPr lvl="1"/>
            <a:r>
              <a:rPr lang="en-US" dirty="0" smtClean="0"/>
              <a:t>Length: 42mm, Length of Shaft: 35mm</a:t>
            </a:r>
          </a:p>
          <a:p>
            <a:pPr lvl="1"/>
            <a:r>
              <a:rPr lang="en-US" dirty="0" smtClean="0"/>
              <a:t>Total Length: 85mm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106"/>
            <a:ext cx="8913813" cy="914400"/>
          </a:xfrm>
        </p:spPr>
        <p:txBody>
          <a:bodyPr/>
          <a:lstStyle/>
          <a:p>
            <a:r>
              <a:rPr lang="en-US" dirty="0" smtClean="0"/>
              <a:t>L298P/N Dual Full Bridge Driver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75" y="2233914"/>
            <a:ext cx="5554622" cy="39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H-bridge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7017" y="2887663"/>
            <a:ext cx="6912872" cy="3681412"/>
          </a:xfrm>
        </p:spPr>
        <p:txBody>
          <a:bodyPr/>
          <a:lstStyle/>
          <a:p>
            <a:r>
              <a:rPr lang="en-US" dirty="0" smtClean="0"/>
              <a:t>ST L298P Dual Full-Bridge Driver</a:t>
            </a:r>
          </a:p>
          <a:p>
            <a:pPr lvl="1"/>
            <a:r>
              <a:rPr lang="en-US" dirty="0" smtClean="0"/>
              <a:t>Number of H-Bridges = 2</a:t>
            </a:r>
          </a:p>
          <a:p>
            <a:pPr lvl="1"/>
            <a:r>
              <a:rPr lang="en-US" dirty="0" smtClean="0"/>
              <a:t>Logic Supply Voltage = 4.5V to 7V</a:t>
            </a:r>
          </a:p>
          <a:p>
            <a:pPr lvl="1"/>
            <a:r>
              <a:rPr lang="en-US" dirty="0" smtClean="0"/>
              <a:t>Power Supply Voltage = 4.8V to 46V</a:t>
            </a:r>
          </a:p>
          <a:p>
            <a:pPr lvl="1"/>
            <a:r>
              <a:rPr lang="en-US" dirty="0" smtClean="0"/>
              <a:t>Max Output Current  = 2A per channel</a:t>
            </a:r>
            <a:endParaRPr lang="en-US" dirty="0"/>
          </a:p>
          <a:p>
            <a:pPr lvl="1"/>
            <a:r>
              <a:rPr lang="en-US" dirty="0" smtClean="0"/>
              <a:t>Output Control  = PWM</a:t>
            </a:r>
          </a:p>
          <a:p>
            <a:pPr lvl="1"/>
            <a:r>
              <a:rPr lang="en-US" dirty="0" smtClean="0"/>
              <a:t>Requires external </a:t>
            </a:r>
            <a:r>
              <a:rPr lang="en-US" dirty="0" err="1" smtClean="0"/>
              <a:t>Schottky</a:t>
            </a:r>
            <a:r>
              <a:rPr lang="en-US" dirty="0" smtClean="0"/>
              <a:t> Diodes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76865"/>
              </p:ext>
            </p:extLst>
          </p:nvPr>
        </p:nvGraphicFramePr>
        <p:xfrm>
          <a:off x="5237017" y="2196936"/>
          <a:ext cx="3600380" cy="415636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62235"/>
                <a:gridCol w="1060068"/>
                <a:gridCol w="1378077"/>
              </a:tblGrid>
              <a:tr h="90920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            Inputs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Operation</a:t>
                      </a:r>
                      <a:endParaRPr lang="en-US" dirty="0"/>
                    </a:p>
                  </a:txBody>
                  <a:tcPr/>
                </a:tc>
              </a:tr>
              <a:tr h="909204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Venable     =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= H</a:t>
                      </a:r>
                      <a:r>
                        <a:rPr lang="en-US" baseline="0" dirty="0" smtClean="0"/>
                        <a:t> &amp; B = 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 </a:t>
                      </a:r>
                      <a:endParaRPr lang="en-US" dirty="0"/>
                    </a:p>
                  </a:txBody>
                  <a:tcPr/>
                </a:tc>
              </a:tr>
              <a:tr h="90920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 = L</a:t>
                      </a:r>
                      <a:r>
                        <a:rPr lang="en-US" baseline="0" dirty="0" smtClean="0"/>
                        <a:t> &amp; B =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Reverse</a:t>
                      </a:r>
                      <a:endParaRPr lang="en-US" dirty="0"/>
                    </a:p>
                  </a:txBody>
                  <a:tcPr/>
                </a:tc>
              </a:tr>
              <a:tr h="5195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A=B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Stop</a:t>
                      </a:r>
                      <a:endParaRPr lang="en-US" dirty="0"/>
                    </a:p>
                  </a:txBody>
                  <a:tcPr/>
                </a:tc>
              </a:tr>
              <a:tr h="9092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Venable = 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r>
                        <a:rPr lang="en-US" baseline="0" dirty="0" smtClean="0"/>
                        <a:t> = X &amp; B=X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 Run Stop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6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3648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dirty="0" smtClean="0"/>
              <a:t>Integrated Power Supply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x (14.8V 5000mAh </a:t>
            </a:r>
            <a:r>
              <a:rPr lang="en-US" dirty="0" err="1" smtClean="0"/>
              <a:t>LiPo</a:t>
            </a:r>
            <a:r>
              <a:rPr lang="en-US" dirty="0" smtClean="0"/>
              <a:t>) = 14.8V 10,000mAh </a:t>
            </a:r>
            <a:r>
              <a:rPr lang="en-US" dirty="0" err="1" smtClean="0"/>
              <a:t>LiPo</a:t>
            </a:r>
            <a:endParaRPr lang="en-US" dirty="0" smtClean="0"/>
          </a:p>
          <a:p>
            <a:pPr lvl="2"/>
            <a:r>
              <a:rPr lang="en-US" dirty="0" err="1" smtClean="0"/>
              <a:t>Tenergy</a:t>
            </a:r>
            <a:r>
              <a:rPr lang="en-US" dirty="0" smtClean="0"/>
              <a:t> TB6-B 50W balancing charger</a:t>
            </a:r>
          </a:p>
          <a:p>
            <a:pPr lvl="1"/>
            <a:r>
              <a:rPr lang="en-US" dirty="0" smtClean="0"/>
              <a:t>Voltage Regulation</a:t>
            </a:r>
          </a:p>
          <a:p>
            <a:pPr lvl="2"/>
            <a:r>
              <a:rPr lang="en-US" b="1" dirty="0" smtClean="0"/>
              <a:t>TPS61175</a:t>
            </a:r>
            <a:r>
              <a:rPr lang="en-US" dirty="0" smtClean="0"/>
              <a:t> 14.8V 3A Switching Regulator</a:t>
            </a:r>
          </a:p>
          <a:p>
            <a:pPr lvl="2"/>
            <a:r>
              <a:rPr lang="en-US" b="1" dirty="0" smtClean="0"/>
              <a:t>LM25088</a:t>
            </a:r>
            <a:r>
              <a:rPr lang="en-US" dirty="0" smtClean="0"/>
              <a:t> 12V Switching Regulator</a:t>
            </a:r>
          </a:p>
          <a:p>
            <a:pPr lvl="2"/>
            <a:r>
              <a:rPr lang="en-US" b="1" dirty="0" smtClean="0"/>
              <a:t>TPS54526</a:t>
            </a:r>
            <a:r>
              <a:rPr lang="en-US" dirty="0" smtClean="0"/>
              <a:t> 5V 5.5A Switching Regulator</a:t>
            </a:r>
            <a:endParaRPr lang="en-US" dirty="0"/>
          </a:p>
        </p:txBody>
      </p:sp>
      <p:pic>
        <p:nvPicPr>
          <p:cNvPr id="1026" name="Picture 2" descr="C:\Users\Javier_Palomo\AppData\Local\Microsoft\Windows\Temporary Internet Files\Content.IE5\GMZYECGX\power_button_orb_by_riekus-d2x94px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74" y="4638936"/>
            <a:ext cx="1845502" cy="18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31548" cy="3681412"/>
          </a:xfrm>
        </p:spPr>
        <p:txBody>
          <a:bodyPr/>
          <a:lstStyle/>
          <a:p>
            <a:r>
              <a:rPr lang="en-US" dirty="0" smtClean="0"/>
              <a:t>Landmines kill 15 to 20 thousand people every year (mostly children), and many countless more off record.</a:t>
            </a:r>
          </a:p>
          <a:p>
            <a:r>
              <a:rPr lang="en-US" dirty="0" smtClean="0"/>
              <a:t>At the current rate of clearing land mines it will take humans thousands of years to clear all the active land mines in the world.</a:t>
            </a:r>
          </a:p>
          <a:p>
            <a:r>
              <a:rPr lang="en-US" dirty="0" smtClean="0"/>
              <a:t>The current methodology of removing/deactivating land mines is extremely dangerous.</a:t>
            </a:r>
          </a:p>
          <a:p>
            <a:r>
              <a:rPr lang="en-US" dirty="0" smtClean="0"/>
              <a:t>We aim to solve this by creating a robot that will handle this detection, locate these mines, and determine a clear path from start to destination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3648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34" y="2233681"/>
            <a:ext cx="6531428" cy="4212059"/>
          </a:xfrm>
        </p:spPr>
      </p:pic>
    </p:spTree>
    <p:extLst>
      <p:ext uri="{BB962C8B-B14F-4D97-AF65-F5344CB8AC3E}">
        <p14:creationId xmlns:p14="http://schemas.microsoft.com/office/powerpoint/2010/main" val="27183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3648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Power System Requirements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6602724"/>
              </p:ext>
            </p:extLst>
          </p:nvPr>
        </p:nvGraphicFramePr>
        <p:xfrm>
          <a:off x="1117600" y="2369932"/>
          <a:ext cx="6913563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4521"/>
                <a:gridCol w="2304521"/>
                <a:gridCol w="23045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Vout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Iout</a:t>
                      </a:r>
                      <a:r>
                        <a:rPr lang="en-US" dirty="0" smtClean="0"/>
                        <a:t>(max)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14.8V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Motor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ATMega328_1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ATMega328_2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Router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Fans (X2)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Beagle</a:t>
                      </a:r>
                      <a:r>
                        <a:rPr lang="en-US" baseline="0" dirty="0" smtClean="0"/>
                        <a:t> Bone 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Beagle Bone 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USB Bus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Ma</a:t>
                      </a:r>
                      <a:r>
                        <a:rPr lang="en-US" baseline="0" dirty="0" smtClean="0"/>
                        <a:t>x Current Draw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10.85</a:t>
                      </a:r>
                      <a:r>
                        <a:rPr lang="en-US" baseline="0" dirty="0" smtClean="0"/>
                        <a:t> 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Power Regulation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3000"/>
            <a:ext cx="5052799" cy="5642808"/>
          </a:xfrm>
        </p:spPr>
      </p:pic>
    </p:spTree>
    <p:extLst>
      <p:ext uri="{BB962C8B-B14F-4D97-AF65-F5344CB8AC3E}">
        <p14:creationId xmlns:p14="http://schemas.microsoft.com/office/powerpoint/2010/main" val="34286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Types of Detection</a:t>
            </a:r>
          </a:p>
          <a:p>
            <a:pPr lvl="1"/>
            <a:r>
              <a:rPr lang="en-US" dirty="0" smtClean="0"/>
              <a:t>Ground Penetrating Radar (GPR)</a:t>
            </a:r>
          </a:p>
          <a:p>
            <a:pPr lvl="1"/>
            <a:r>
              <a:rPr lang="en-US" dirty="0" smtClean="0"/>
              <a:t>Infrared Red (IR) Imaging</a:t>
            </a:r>
          </a:p>
          <a:p>
            <a:pPr lvl="1"/>
            <a:r>
              <a:rPr lang="en-US" dirty="0" smtClean="0"/>
              <a:t>Ultrasound</a:t>
            </a:r>
          </a:p>
          <a:p>
            <a:pPr lvl="1"/>
            <a:r>
              <a:rPr lang="en-US" dirty="0" smtClean="0"/>
              <a:t>Metal Detector</a:t>
            </a:r>
          </a:p>
          <a:p>
            <a:pPr lvl="2"/>
            <a:r>
              <a:rPr lang="en-US" dirty="0" smtClean="0"/>
              <a:t>Frequency counter</a:t>
            </a:r>
          </a:p>
          <a:p>
            <a:pPr lvl="2"/>
            <a:r>
              <a:rPr lang="en-US" dirty="0" smtClean="0"/>
              <a:t>Single coil</a:t>
            </a:r>
          </a:p>
          <a:p>
            <a:pPr lvl="2"/>
            <a:r>
              <a:rPr lang="en-US" dirty="0" smtClean="0"/>
              <a:t>Brief magnetic field</a:t>
            </a:r>
          </a:p>
          <a:p>
            <a:pPr lvl="2"/>
            <a:r>
              <a:rPr lang="en-US" dirty="0" smtClean="0"/>
              <a:t>Eddy current</a:t>
            </a:r>
            <a:endParaRPr lang="en-US" dirty="0"/>
          </a:p>
          <a:p>
            <a:pPr lvl="2"/>
            <a:r>
              <a:rPr lang="en-US" dirty="0" smtClean="0"/>
              <a:t>Circuit</a:t>
            </a:r>
          </a:p>
          <a:p>
            <a:pPr lvl="2"/>
            <a:r>
              <a:rPr lang="en-US" dirty="0" smtClean="0"/>
              <a:t>No need of data analysis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Circuit</a:t>
            </a:r>
          </a:p>
          <a:p>
            <a:pPr lvl="2"/>
            <a:r>
              <a:rPr lang="en-US" dirty="0" smtClean="0"/>
              <a:t>Pulse Generation</a:t>
            </a:r>
          </a:p>
          <a:p>
            <a:pPr lvl="2"/>
            <a:r>
              <a:rPr lang="en-US" dirty="0" smtClean="0"/>
              <a:t>Receiver</a:t>
            </a:r>
          </a:p>
          <a:p>
            <a:pPr lvl="3"/>
            <a:r>
              <a:rPr lang="en-US" dirty="0" smtClean="0"/>
              <a:t>Counter set</a:t>
            </a:r>
          </a:p>
          <a:p>
            <a:pPr lvl="2"/>
            <a:r>
              <a:rPr lang="en-US" dirty="0" smtClean="0"/>
              <a:t>Output generator</a:t>
            </a:r>
          </a:p>
          <a:p>
            <a:pPr lvl="2"/>
            <a:r>
              <a:rPr lang="en-US" dirty="0" smtClean="0"/>
              <a:t>Communication with </a:t>
            </a:r>
            <a:r>
              <a:rPr lang="en-US" dirty="0" err="1" smtClean="0"/>
              <a:t>BeagleBone</a:t>
            </a:r>
            <a:endParaRPr lang="en-US" dirty="0" smtClean="0"/>
          </a:p>
          <a:p>
            <a:pPr lvl="1"/>
            <a:r>
              <a:rPr lang="en-US" dirty="0" smtClean="0"/>
              <a:t>Coils</a:t>
            </a:r>
          </a:p>
          <a:p>
            <a:pPr lvl="2"/>
            <a:r>
              <a:rPr lang="en-US" dirty="0" smtClean="0"/>
              <a:t>Build Coil</a:t>
            </a:r>
          </a:p>
          <a:p>
            <a:pPr lvl="3"/>
            <a:r>
              <a:rPr lang="en-US" dirty="0" smtClean="0"/>
              <a:t>6 inch diameter</a:t>
            </a:r>
          </a:p>
          <a:p>
            <a:pPr lvl="3"/>
            <a:r>
              <a:rPr lang="en-US" dirty="0" smtClean="0"/>
              <a:t>26 gauge copper wire, 30 turns</a:t>
            </a:r>
          </a:p>
          <a:p>
            <a:pPr lvl="3"/>
            <a:r>
              <a:rPr lang="en-US" dirty="0" smtClean="0"/>
              <a:t>¼ in. acrylic sheets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https://fbcdn-sphotos-h-a.akamaihd.net/hphotos-ak-xpf1/v/t34.0-12/11136934_10152889644709685_1258562494_n.jpg?oh=de5ebfe24f328d90f4c6eba0d572e489&amp;oe=552A53D9&amp;__gda__=1428755016_ff4469fe306242ee0ef5089ba1bfc35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35" y="4005722"/>
            <a:ext cx="102362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1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746" y="2502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6" y="2502243"/>
            <a:ext cx="76200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168634"/>
            <a:ext cx="7270400" cy="4108341"/>
          </a:xfrm>
        </p:spPr>
        <p:txBody>
          <a:bodyPr>
            <a:normAutofit/>
          </a:bodyPr>
          <a:lstStyle/>
          <a:p>
            <a:r>
              <a:rPr lang="en-US" dirty="0" err="1" smtClean="0"/>
              <a:t>Hitec</a:t>
            </a:r>
            <a:r>
              <a:rPr lang="en-US" dirty="0" smtClean="0"/>
              <a:t> DDP155H Base Pan</a:t>
            </a:r>
          </a:p>
          <a:p>
            <a:pPr lvl="1"/>
            <a:r>
              <a:rPr lang="en-US" dirty="0" smtClean="0"/>
              <a:t>Fits multiple size servos</a:t>
            </a:r>
          </a:p>
          <a:p>
            <a:r>
              <a:rPr lang="en-US" dirty="0" err="1" smtClean="0"/>
              <a:t>Pololu</a:t>
            </a:r>
            <a:r>
              <a:rPr lang="en-US" dirty="0" smtClean="0"/>
              <a:t> High-Torque servo 1501MG</a:t>
            </a:r>
          </a:p>
          <a:p>
            <a:pPr lvl="1"/>
            <a:r>
              <a:rPr lang="en-US" dirty="0" smtClean="0"/>
              <a:t>Operating voltage: 4.8 - 6.0 Volts</a:t>
            </a:r>
          </a:p>
          <a:p>
            <a:pPr lvl="1"/>
            <a:r>
              <a:rPr lang="en-US" dirty="0" smtClean="0"/>
              <a:t>Stall Torque: 15.5 - 17 Kg-cm</a:t>
            </a:r>
          </a:p>
          <a:p>
            <a:pPr lvl="1"/>
            <a:r>
              <a:rPr lang="en-US" dirty="0" smtClean="0"/>
              <a:t>180 degrees operating angle</a:t>
            </a:r>
          </a:p>
          <a:p>
            <a:pPr lvl="1"/>
            <a:r>
              <a:rPr lang="en-US" dirty="0" smtClean="0"/>
              <a:t>Weight: 60g</a:t>
            </a:r>
          </a:p>
          <a:p>
            <a:r>
              <a:rPr lang="en-US" dirty="0" smtClean="0"/>
              <a:t>Optimal detection sweeping speed: 0.12m/s – 1.0m/s</a:t>
            </a:r>
          </a:p>
          <a:p>
            <a:pPr lvl="1"/>
            <a:r>
              <a:rPr lang="en-US" dirty="0" smtClean="0"/>
              <a:t>Actual detecting speed: 0.18m/s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615" y="2168634"/>
            <a:ext cx="1524132" cy="1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Metal Detector Testing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3995683"/>
            <a:ext cx="6814998" cy="145200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1568813"/>
          </a:xfrm>
        </p:spPr>
        <p:txBody>
          <a:bodyPr>
            <a:normAutofit/>
          </a:bodyPr>
          <a:lstStyle/>
          <a:p>
            <a:r>
              <a:rPr lang="en-US" dirty="0" smtClean="0"/>
              <a:t>Detection </a:t>
            </a:r>
            <a:r>
              <a:rPr lang="en-US" dirty="0"/>
              <a:t>T</a:t>
            </a:r>
            <a:r>
              <a:rPr lang="en-US" dirty="0" smtClean="0"/>
              <a:t>est</a:t>
            </a:r>
          </a:p>
          <a:p>
            <a:pPr lvl="1"/>
            <a:r>
              <a:rPr lang="en-US" dirty="0" smtClean="0"/>
              <a:t>Steady</a:t>
            </a:r>
          </a:p>
          <a:p>
            <a:pPr lvl="1"/>
            <a:r>
              <a:rPr lang="en-US" dirty="0" smtClean="0"/>
              <a:t>Sweeping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Control Unit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ROS </a:t>
            </a:r>
            <a:r>
              <a:rPr lang="en-US" sz="2400" dirty="0" smtClean="0"/>
              <a:t>Master Node</a:t>
            </a:r>
          </a:p>
          <a:p>
            <a:r>
              <a:rPr lang="en-US" sz="2400" dirty="0" smtClean="0"/>
              <a:t>Processes the information received from the robot</a:t>
            </a:r>
          </a:p>
          <a:p>
            <a:r>
              <a:rPr lang="en-US" sz="2400" dirty="0" smtClean="0"/>
              <a:t>Display laser scan mapping</a:t>
            </a:r>
          </a:p>
          <a:p>
            <a:r>
              <a:rPr lang="en-US" sz="2400" dirty="0" smtClean="0"/>
              <a:t>Display location of robot and IEDs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err="1" smtClean="0"/>
              <a:t>BeagleBone</a:t>
            </a:r>
            <a:r>
              <a:rPr lang="en-US" sz="2800" dirty="0" smtClean="0"/>
              <a:t>: </a:t>
            </a:r>
            <a:r>
              <a:rPr lang="en-US" sz="2800" dirty="0" err="1" smtClean="0"/>
              <a:t>UbuntuARM</a:t>
            </a:r>
            <a:r>
              <a:rPr lang="en-US" sz="2800" dirty="0" smtClean="0"/>
              <a:t> </a:t>
            </a:r>
            <a:r>
              <a:rPr lang="en-US" sz="2800" dirty="0"/>
              <a:t>Trusty </a:t>
            </a:r>
            <a:r>
              <a:rPr lang="en-US" sz="2800" dirty="0" smtClean="0"/>
              <a:t>14.04 LTS</a:t>
            </a:r>
            <a:endParaRPr lang="en-US" sz="2800" dirty="0"/>
          </a:p>
          <a:p>
            <a:pPr lvl="1"/>
            <a:r>
              <a:rPr lang="en-US" sz="2800" dirty="0" smtClean="0"/>
              <a:t>Able to implement ROS</a:t>
            </a:r>
          </a:p>
          <a:p>
            <a:pPr lvl="1"/>
            <a:r>
              <a:rPr lang="en-US" sz="2800" dirty="0" smtClean="0"/>
              <a:t>Large community</a:t>
            </a:r>
          </a:p>
          <a:p>
            <a:pPr lvl="1"/>
            <a:r>
              <a:rPr lang="en-US" sz="2800" dirty="0"/>
              <a:t>Currently booting from </a:t>
            </a:r>
            <a:r>
              <a:rPr lang="en-US" sz="2800" dirty="0" err="1" smtClean="0"/>
              <a:t>microSD</a:t>
            </a:r>
            <a:endParaRPr lang="en-US" sz="2800" dirty="0" smtClean="0"/>
          </a:p>
          <a:p>
            <a:r>
              <a:rPr lang="en-US" sz="2800" dirty="0" smtClean="0"/>
              <a:t>MCU: Ubuntu 14.04 LTS</a:t>
            </a:r>
            <a:endParaRPr lang="en-US" sz="2800" dirty="0"/>
          </a:p>
          <a:p>
            <a:pPr marL="349250" lvl="1" indent="0">
              <a:buNone/>
            </a:pPr>
            <a:endParaRPr lang="en-US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764" r="15764"/>
          <a:stretch>
            <a:fillRect/>
          </a:stretch>
        </p:blipFill>
        <p:spPr>
          <a:xfrm>
            <a:off x="5886182" y="2455734"/>
            <a:ext cx="2290774" cy="236480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961" y="4820542"/>
            <a:ext cx="3469208" cy="11530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31548" cy="3681412"/>
          </a:xfrm>
        </p:spPr>
        <p:txBody>
          <a:bodyPr/>
          <a:lstStyle/>
          <a:p>
            <a:r>
              <a:rPr lang="en-US" dirty="0" smtClean="0"/>
              <a:t>Semi-Autonomous Vehicle</a:t>
            </a:r>
            <a:endParaRPr lang="en-US" dirty="0"/>
          </a:p>
          <a:p>
            <a:pPr lvl="1"/>
            <a:r>
              <a:rPr lang="en-US" dirty="0" smtClean="0"/>
              <a:t>Robot Operating System Integration</a:t>
            </a:r>
          </a:p>
          <a:p>
            <a:pPr lvl="1"/>
            <a:r>
              <a:rPr lang="en-US" dirty="0" smtClean="0"/>
              <a:t>Obstacle Avoidance</a:t>
            </a:r>
          </a:p>
          <a:p>
            <a:pPr lvl="2"/>
            <a:r>
              <a:rPr lang="en-US" dirty="0" smtClean="0"/>
              <a:t>LIDAR</a:t>
            </a:r>
          </a:p>
          <a:p>
            <a:pPr lvl="2"/>
            <a:r>
              <a:rPr lang="en-US" dirty="0" err="1" smtClean="0"/>
              <a:t>Odometry</a:t>
            </a:r>
            <a:endParaRPr lang="en-US" dirty="0" smtClean="0"/>
          </a:p>
          <a:p>
            <a:pPr lvl="1"/>
            <a:r>
              <a:rPr lang="en-US" dirty="0" smtClean="0"/>
              <a:t>Metal Detection</a:t>
            </a:r>
          </a:p>
          <a:p>
            <a:pPr lvl="1"/>
            <a:r>
              <a:rPr lang="en-US" dirty="0" smtClean="0"/>
              <a:t>Wireless Communication</a:t>
            </a:r>
          </a:p>
          <a:p>
            <a:pPr lvl="1"/>
            <a:r>
              <a:rPr lang="en-US" dirty="0" smtClean="0"/>
              <a:t>Power Control</a:t>
            </a:r>
          </a:p>
          <a:p>
            <a:pPr lvl="1"/>
            <a:r>
              <a:rPr lang="en-US" dirty="0" smtClean="0"/>
              <a:t>Motor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SICK LMS-200 Laser Measurement Sensor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38" r="1738"/>
          <a:stretch>
            <a:fillRect/>
          </a:stretch>
        </p:blipFill>
        <p:spPr>
          <a:xfrm>
            <a:off x="5147534" y="2388977"/>
            <a:ext cx="3766279" cy="3887998"/>
          </a:xfr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5433581"/>
              </p:ext>
            </p:extLst>
          </p:nvPr>
        </p:nvGraphicFramePr>
        <p:xfrm>
          <a:off x="490662" y="2262723"/>
          <a:ext cx="4048152" cy="42211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8220"/>
                <a:gridCol w="2099932"/>
              </a:tblGrid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Model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LMS 200-30106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Field of view: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180°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Angular resolution: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 … 0.25°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Scanning Range: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m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Statistical</a:t>
                      </a:r>
                      <a:r>
                        <a:rPr lang="en-US" baseline="0" dirty="0" smtClean="0"/>
                        <a:t> Error: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mm 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Data interface: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RS-232, RS-422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Supply</a:t>
                      </a:r>
                      <a:r>
                        <a:rPr lang="en-US" baseline="0" dirty="0" smtClean="0"/>
                        <a:t> voltage: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 V</a:t>
                      </a:r>
                      <a:r>
                        <a:rPr lang="en-US" baseline="0" dirty="0" smtClean="0"/>
                        <a:t> DC +/- 15%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Dimensions (</a:t>
                      </a:r>
                      <a:r>
                        <a:rPr lang="en-US" dirty="0" err="1" smtClean="0"/>
                        <a:t>LxWxH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156</a:t>
                      </a:r>
                      <a:r>
                        <a:rPr lang="en-US" baseline="0" dirty="0" smtClean="0"/>
                        <a:t> x 155 x 210 mm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RS232 Connection</a:t>
            </a:r>
            <a:br>
              <a:rPr lang="en-US" dirty="0" smtClean="0"/>
            </a:b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Texas Instruments MAX3232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RS-232 to </a:t>
            </a:r>
            <a:r>
              <a:rPr lang="en-US" sz="2400" dirty="0" smtClean="0"/>
              <a:t>USB</a:t>
            </a:r>
            <a:r>
              <a:rPr lang="en-US" sz="2400" dirty="0" smtClean="0"/>
              <a:t> </a:t>
            </a:r>
            <a:r>
              <a:rPr lang="en-US" sz="2400" dirty="0" smtClean="0"/>
              <a:t>converter</a:t>
            </a:r>
          </a:p>
          <a:p>
            <a:r>
              <a:rPr lang="en-US" sz="2400" dirty="0" err="1" smtClean="0"/>
              <a:t>BeagleBone</a:t>
            </a:r>
            <a:r>
              <a:rPr lang="en-US" sz="2400" dirty="0" smtClean="0"/>
              <a:t> UART communication needs 3.3V</a:t>
            </a:r>
          </a:p>
          <a:p>
            <a:r>
              <a:rPr lang="en-US" sz="2400" dirty="0" err="1" smtClean="0"/>
              <a:t>V</a:t>
            </a:r>
            <a:r>
              <a:rPr lang="en-US" dirty="0" err="1" smtClean="0"/>
              <a:t>cc</a:t>
            </a:r>
            <a:r>
              <a:rPr lang="en-US" sz="2400" dirty="0" smtClean="0"/>
              <a:t> = 3.3v</a:t>
            </a:r>
          </a:p>
          <a:p>
            <a:r>
              <a:rPr lang="en-US" sz="2400" dirty="0" smtClean="0"/>
              <a:t>R</a:t>
            </a:r>
            <a:r>
              <a:rPr lang="en-US" dirty="0" smtClean="0"/>
              <a:t>out</a:t>
            </a:r>
            <a:r>
              <a:rPr lang="en-US" sz="2400" dirty="0" smtClean="0"/>
              <a:t> = ± 0.3Vcc</a:t>
            </a:r>
          </a:p>
          <a:p>
            <a:endParaRPr lang="en-US" dirty="0" smtClean="0"/>
          </a:p>
        </p:txBody>
      </p:sp>
      <p:pic>
        <p:nvPicPr>
          <p:cNvPr id="6" name="Content Placeholder 5" descr="Screen Shot 2015-02-12 at 4.49.02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" b="505"/>
          <a:stretch>
            <a:fillRect/>
          </a:stretch>
        </p:blipFill>
        <p:spPr>
          <a:xfrm>
            <a:off x="771250" y="2193406"/>
            <a:ext cx="3955023" cy="4083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Wireless Communication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LINKSYS E1200	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Wireless Router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Wireless mode 802.11 b/</a:t>
            </a:r>
            <a:r>
              <a:rPr lang="en-US" dirty="0" err="1" smtClean="0"/>
              <a:t>bgn</a:t>
            </a:r>
            <a:r>
              <a:rPr lang="en-US" dirty="0" smtClean="0"/>
              <a:t> or 802.11n </a:t>
            </a:r>
          </a:p>
          <a:p>
            <a:r>
              <a:rPr lang="en-US" dirty="0" smtClean="0"/>
              <a:t>2.4 GHz wireless connection</a:t>
            </a:r>
          </a:p>
          <a:p>
            <a:r>
              <a:rPr lang="en-US" dirty="0" smtClean="0"/>
              <a:t>Used as access point</a:t>
            </a:r>
          </a:p>
          <a:p>
            <a:r>
              <a:rPr lang="en-US" dirty="0" err="1" smtClean="0"/>
              <a:t>BeagleBone</a:t>
            </a:r>
            <a:r>
              <a:rPr lang="en-US" dirty="0" smtClean="0"/>
              <a:t> connected via </a:t>
            </a:r>
            <a:r>
              <a:rPr lang="en-US" dirty="0" err="1" smtClean="0"/>
              <a:t>ethernet</a:t>
            </a:r>
            <a:endParaRPr lang="en-US" dirty="0" smtClean="0"/>
          </a:p>
          <a:p>
            <a:r>
              <a:rPr lang="en-US" dirty="0" err="1" smtClean="0"/>
              <a:t>BeagleBone</a:t>
            </a:r>
            <a:r>
              <a:rPr lang="en-US" dirty="0"/>
              <a:t> </a:t>
            </a:r>
            <a:r>
              <a:rPr lang="en-US" dirty="0" smtClean="0"/>
              <a:t>has a static IP address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66" y="2388642"/>
            <a:ext cx="3426846" cy="391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5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MCU Interface - RVIZ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33</a:t>
            </a:fld>
            <a:endParaRPr lang="en-US"/>
          </a:p>
        </p:txBody>
      </p:sp>
      <p:pic>
        <p:nvPicPr>
          <p:cNvPr id="7170" name="Picture 2" descr="C:\Users\Javier_Palomo\Downloads\Senior Design Motorcontroller\rviz_laserscanner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1" y="2389906"/>
            <a:ext cx="6887687" cy="40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Pathfinding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224" y="2595562"/>
            <a:ext cx="8134676" cy="3670767"/>
          </a:xfrm>
        </p:spPr>
        <p:txBody>
          <a:bodyPr/>
          <a:lstStyle/>
          <a:p>
            <a:pPr lvl="1"/>
            <a:r>
              <a:rPr lang="en-US" dirty="0" smtClean="0"/>
              <a:t>A* algorithm ROS node</a:t>
            </a:r>
            <a:endParaRPr lang="en-US" dirty="0"/>
          </a:p>
          <a:p>
            <a:pPr lvl="2"/>
            <a:r>
              <a:rPr lang="en-US" dirty="0" smtClean="0"/>
              <a:t>Primarily uses GPS information to determine clear path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Waypoints</a:t>
            </a:r>
          </a:p>
          <a:p>
            <a:pPr lvl="2"/>
            <a:r>
              <a:rPr lang="en-US" dirty="0" smtClean="0"/>
              <a:t>Determine safe zones based on known locations of mines</a:t>
            </a:r>
          </a:p>
          <a:p>
            <a:pPr lvl="2"/>
            <a:r>
              <a:rPr lang="en-US" dirty="0" smtClean="0"/>
              <a:t>Plays into A* algorithm to help determine clear path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Clear Path</a:t>
            </a:r>
          </a:p>
          <a:p>
            <a:pPr lvl="2"/>
            <a:r>
              <a:rPr lang="en-US" dirty="0" smtClean="0"/>
              <a:t>Robot will determine the clear path based on locations traveled, and known destination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503" y="2595563"/>
            <a:ext cx="4199309" cy="3681412"/>
          </a:xfrm>
        </p:spPr>
        <p:txBody>
          <a:bodyPr/>
          <a:lstStyle/>
          <a:p>
            <a:r>
              <a:rPr lang="en-US" dirty="0" smtClean="0"/>
              <a:t>I2C communication</a:t>
            </a:r>
          </a:p>
          <a:p>
            <a:r>
              <a:rPr lang="en-US" dirty="0" smtClean="0"/>
              <a:t>3.3V or 5V logic boards</a:t>
            </a:r>
          </a:p>
          <a:p>
            <a:r>
              <a:rPr lang="en-US" dirty="0"/>
              <a:t>9 axes of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3 axes of accelerometer data</a:t>
            </a:r>
          </a:p>
          <a:p>
            <a:pPr lvl="1"/>
            <a:r>
              <a:rPr lang="en-US" dirty="0" smtClean="0"/>
              <a:t>3 axes of gyroscopic data</a:t>
            </a:r>
          </a:p>
          <a:p>
            <a:pPr lvl="1"/>
            <a:r>
              <a:rPr lang="en-US" dirty="0" smtClean="0"/>
              <a:t>3 axes of magnetic data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35</a:t>
            </a:fld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1" y="3098278"/>
            <a:ext cx="3565525" cy="267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0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Obstacle Avoidance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110" y="2595562"/>
            <a:ext cx="8116790" cy="3670767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Navigation Stack</a:t>
            </a:r>
          </a:p>
          <a:p>
            <a:pPr lvl="2"/>
            <a:r>
              <a:rPr lang="en-US" dirty="0" smtClean="0"/>
              <a:t>LIDAR</a:t>
            </a:r>
          </a:p>
          <a:p>
            <a:pPr lvl="3"/>
            <a:r>
              <a:rPr lang="en-US" dirty="0" smtClean="0"/>
              <a:t>Point cloud information to detect immediate threat obstacles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Move Base</a:t>
            </a:r>
          </a:p>
          <a:p>
            <a:pPr lvl="3"/>
            <a:r>
              <a:rPr lang="en-US" dirty="0" smtClean="0"/>
              <a:t>Local and global planners that determine a path based on a positional goal.</a:t>
            </a:r>
          </a:p>
          <a:p>
            <a:pPr marL="1035050" lvl="3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Base Controller</a:t>
            </a:r>
          </a:p>
          <a:p>
            <a:pPr lvl="3"/>
            <a:r>
              <a:rPr lang="en-US" dirty="0" smtClean="0"/>
              <a:t>Motor Controls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15" y="2318471"/>
            <a:ext cx="7610476" cy="36707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Power Regulation PCB </a:t>
            </a:r>
          </a:p>
          <a:p>
            <a:pPr lvl="1"/>
            <a:r>
              <a:rPr lang="en-US" dirty="0" smtClean="0"/>
              <a:t>Expensive printing cost due to heavy copper </a:t>
            </a:r>
            <a:r>
              <a:rPr lang="en-US" dirty="0" err="1" smtClean="0"/>
              <a:t>wieght</a:t>
            </a:r>
            <a:endParaRPr lang="en-US" dirty="0" smtClean="0"/>
          </a:p>
          <a:p>
            <a:pPr lvl="1"/>
            <a:r>
              <a:rPr lang="en-US" dirty="0" smtClean="0"/>
              <a:t>Solution: mount components on </a:t>
            </a:r>
            <a:r>
              <a:rPr lang="en-US" dirty="0" err="1" smtClean="0"/>
              <a:t>perf</a:t>
            </a:r>
            <a:r>
              <a:rPr lang="en-US" dirty="0" smtClean="0"/>
              <a:t> board</a:t>
            </a:r>
          </a:p>
          <a:p>
            <a:r>
              <a:rPr lang="en-US" dirty="0" smtClean="0"/>
              <a:t>ROS </a:t>
            </a:r>
          </a:p>
          <a:p>
            <a:pPr lvl="1"/>
            <a:r>
              <a:rPr lang="en-US" dirty="0" err="1" smtClean="0"/>
              <a:t>GMapping</a:t>
            </a:r>
            <a:endParaRPr lang="en-US" dirty="0" smtClean="0"/>
          </a:p>
          <a:p>
            <a:r>
              <a:rPr lang="en-US" dirty="0" smtClean="0"/>
              <a:t>Configuration issues with LIDAR</a:t>
            </a:r>
          </a:p>
          <a:p>
            <a:pPr lvl="1"/>
            <a:r>
              <a:rPr lang="en-US" dirty="0" smtClean="0"/>
              <a:t>Was set to RS422 instead of RS232</a:t>
            </a:r>
          </a:p>
          <a:p>
            <a:r>
              <a:rPr lang="en-US" dirty="0" smtClean="0"/>
              <a:t>Platform </a:t>
            </a:r>
            <a:r>
              <a:rPr lang="en-US" dirty="0" smtClean="0"/>
              <a:t>mechanical</a:t>
            </a:r>
          </a:p>
          <a:p>
            <a:r>
              <a:rPr lang="en-US" dirty="0" smtClean="0"/>
              <a:t>Magnetic coils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265"/>
            <a:ext cx="8913813" cy="914400"/>
          </a:xfrm>
        </p:spPr>
        <p:txBody>
          <a:bodyPr/>
          <a:lstStyle/>
          <a:p>
            <a:r>
              <a:rPr lang="en-US" dirty="0" smtClean="0"/>
              <a:t>Bill of Materials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913960"/>
              </p:ext>
            </p:extLst>
          </p:nvPr>
        </p:nvGraphicFramePr>
        <p:xfrm>
          <a:off x="356259" y="1619728"/>
          <a:ext cx="8336477" cy="46287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5754"/>
                <a:gridCol w="2216738"/>
                <a:gridCol w="2228592"/>
                <a:gridCol w="711253"/>
                <a:gridCol w="702363"/>
                <a:gridCol w="770524"/>
                <a:gridCol w="711253"/>
              </a:tblGrid>
              <a:tr h="6780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Product #</a:t>
                      </a:r>
                      <a:endParaRPr lang="en-US" sz="900" b="1" i="0" u="none" strike="noStrike" dirty="0">
                        <a:effectLst/>
                        <a:latin typeface="Tahoma"/>
                      </a:endParaRPr>
                    </a:p>
                  </a:txBody>
                  <a:tcPr marL="8119" marR="8119" marT="81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Product Name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8119" marR="8119" marT="81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Description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8119" marR="8119" marT="81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Number of Units 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8119" marR="8119" marT="81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Unit Price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8119" marR="8119" marT="81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Estimated Total Price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8119" marR="8119" marT="81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Actual Price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8119" marR="8119" marT="8119" marB="0" anchor="ctr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RB-Nex-34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Tracked Mobile Tank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Platform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$719.97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$719.97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$683.97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L298P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STM Dual Full-Bridge Driver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H-Bridge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$4.67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$9.34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$9.34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ATmeg16U2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Low power 8-bit RISC MCU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USB-to-Serial Converter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$4.39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ATmeg328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32kB 8 Bit MCU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Micro Controller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$3.51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$3.51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$3.51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15019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Venom 25C 4S 5000mAh 14.8 LiPO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LiPo Battery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$72.67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$145.34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$145.34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39313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B00466L0BW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Tenergy TB-6 50W Balancing Charger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Battery Charger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$45.99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$45.99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1996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Element-14 Beagle Bone Black 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Rev-C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$55.00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$110.00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$110.00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39313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746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Ada Fruit Ultimate GPS 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Breakout-66 Channel with 10Hz Update 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$35.95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$35.95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$35.95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1015850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SICK LMS 200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Lidar Detection System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$399.99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$399.99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$399.99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TPS54526PWP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Synchronous Step-Down SWIFT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Switching Regulator 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$3.05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$6.10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$6.10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TPS61175PWPR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High Voltage Boost Converter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Switching Regulator 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$4.02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$8.04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$8.04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LM25088MH-2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Non-Synchronous Buck Converter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Switching Regulator 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$3.75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$7.50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$7.50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WNR1000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Linksys E1200 Wireless Router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Router</a:t>
                      </a:r>
                      <a:endParaRPr lang="en-US" sz="9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$30.00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1714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Ada Fruit 9-DOF IMU 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Inertial Measurement Unit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$19.95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$19.95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$19.95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OSH Park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PCB Printing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$59.80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$59.80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$59.80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  <a:tr h="2260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Total Cost</a:t>
                      </a:r>
                      <a:endParaRPr lang="en-US" sz="9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</a:t>
                      </a:r>
                      <a:r>
                        <a:rPr lang="en-US" sz="900" b="1" u="none" strike="noStrike" dirty="0">
                          <a:effectLst/>
                        </a:rPr>
                        <a:t>1,519.49</a:t>
                      </a:r>
                      <a:endParaRPr lang="en-US" sz="900" b="1" i="0" u="none" strike="noStrike" dirty="0">
                        <a:solidFill>
                          <a:srgbClr val="3F3F3F"/>
                        </a:solidFill>
                        <a:effectLst/>
                        <a:latin typeface="Calibri"/>
                      </a:endParaRPr>
                    </a:p>
                  </a:txBody>
                  <a:tcPr marL="8119" marR="8119" marT="811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5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Load Spread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15" y="2318471"/>
            <a:ext cx="7610476" cy="3670767"/>
          </a:xfrm>
        </p:spPr>
        <p:txBody>
          <a:bodyPr>
            <a:normAutofit/>
          </a:bodyPr>
          <a:lstStyle/>
          <a:p>
            <a:pPr marL="34925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705608"/>
              </p:ext>
            </p:extLst>
          </p:nvPr>
        </p:nvGraphicFramePr>
        <p:xfrm>
          <a:off x="1229591" y="2308737"/>
          <a:ext cx="6858000" cy="4145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2424"/>
                <a:gridCol w="849376"/>
                <a:gridCol w="1295400"/>
                <a:gridCol w="12192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Task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Josh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Hernan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Javier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Regulation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Motor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Metal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Platform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ROS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MCU 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Path finding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3877467"/>
              </p:ext>
            </p:extLst>
          </p:nvPr>
        </p:nvGraphicFramePr>
        <p:xfrm>
          <a:off x="1117600" y="2595563"/>
          <a:ext cx="7154864" cy="343611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577432"/>
                <a:gridCol w="3577432"/>
              </a:tblGrid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/>
                </a:tc>
              </a:tr>
              <a:tr h="679671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11”x12” + 12” for Metal Detector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ft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Power Supply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2x(14.8V</a:t>
                      </a:r>
                      <a:r>
                        <a:rPr lang="en-US" baseline="0" dirty="0" smtClean="0"/>
                        <a:t> 5000 </a:t>
                      </a:r>
                      <a:r>
                        <a:rPr lang="en-US" baseline="0" dirty="0" err="1" smtClean="0"/>
                        <a:t>mAh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LiPo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Payload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kg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 m/s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Battery Life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 </a:t>
                      </a:r>
                      <a:r>
                        <a:rPr lang="en-US" baseline="0" dirty="0" err="1" smtClean="0"/>
                        <a:t>hr</a:t>
                      </a:r>
                      <a:r>
                        <a:rPr lang="en-US" baseline="0" dirty="0" smtClean="0"/>
                        <a:t> (max current draw)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Recharge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3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Block Diagram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  <p:pic>
        <p:nvPicPr>
          <p:cNvPr id="6146" name="Picture 2" descr="C:\Users\Javier_Palomo\Downloads\Hardware Architecture Summ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2" y="2350102"/>
            <a:ext cx="6127667" cy="39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Block Diagram</a:t>
            </a:r>
            <a:endParaRPr lang="en-US" dirty="0"/>
          </a:p>
        </p:txBody>
      </p:sp>
      <p:pic>
        <p:nvPicPr>
          <p:cNvPr id="4" name="Content Placeholder 3" descr="Untitled Diagr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7" r="-9297"/>
          <a:stretch>
            <a:fillRect/>
          </a:stretch>
        </p:blipFill>
        <p:spPr>
          <a:xfrm>
            <a:off x="721129" y="2074032"/>
            <a:ext cx="7960166" cy="423871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Overall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ROS</a:t>
            </a:r>
          </a:p>
          <a:p>
            <a:r>
              <a:rPr lang="en-US" sz="2000" dirty="0" smtClean="0"/>
              <a:t>Pathfinding</a:t>
            </a:r>
          </a:p>
          <a:p>
            <a:r>
              <a:rPr lang="en-US" sz="2000" dirty="0" smtClean="0"/>
              <a:t>Power Systems</a:t>
            </a:r>
          </a:p>
          <a:p>
            <a:r>
              <a:rPr lang="en-US" sz="2000" dirty="0" smtClean="0"/>
              <a:t>Metal Detection</a:t>
            </a:r>
          </a:p>
          <a:p>
            <a:r>
              <a:rPr lang="en-US" sz="2000" dirty="0" smtClean="0"/>
              <a:t>Obstacle Avoidance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1" y="2320119"/>
            <a:ext cx="3126074" cy="368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4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21056" y="2595563"/>
            <a:ext cx="3566160" cy="368141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Robot Operative System</a:t>
            </a:r>
          </a:p>
          <a:p>
            <a:r>
              <a:rPr lang="en-US" sz="2400" dirty="0" smtClean="0"/>
              <a:t>Collection of open-source software frameworks for robot software development</a:t>
            </a:r>
          </a:p>
          <a:p>
            <a:r>
              <a:rPr lang="en-US" sz="2400" dirty="0" smtClean="0"/>
              <a:t>Allows for easier hardware abstraction and code reuse</a:t>
            </a:r>
          </a:p>
          <a:p>
            <a:r>
              <a:rPr lang="en-US" sz="2400" dirty="0" smtClean="0"/>
              <a:t>Project uses </a:t>
            </a:r>
            <a:r>
              <a:rPr lang="en-US" sz="2400" dirty="0" smtClean="0"/>
              <a:t>ROS Indigo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27" y="2483611"/>
            <a:ext cx="2059047" cy="2673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370" y="4476690"/>
            <a:ext cx="2286128" cy="190129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-132303" b="-132303"/>
          <a:stretch>
            <a:fillRect/>
          </a:stretch>
        </p:blipFill>
        <p:spPr>
          <a:xfrm>
            <a:off x="2604774" y="2238296"/>
            <a:ext cx="2316282" cy="239114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ROS 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Comprised of multiple independent nodes communicating with each other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Uses a publisher/subscriber messaging model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5742</TotalTime>
  <Words>1335</Words>
  <Application>Microsoft Office PowerPoint</Application>
  <PresentationFormat>On-screen Show (4:3)</PresentationFormat>
  <Paragraphs>485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Perception</vt:lpstr>
      <vt:lpstr>UGV* Mine Detector</vt:lpstr>
      <vt:lpstr>Motivation</vt:lpstr>
      <vt:lpstr>Project Goals</vt:lpstr>
      <vt:lpstr>Specifications</vt:lpstr>
      <vt:lpstr>Hardware Block Diagram</vt:lpstr>
      <vt:lpstr>Software Block Diagram</vt:lpstr>
      <vt:lpstr>Overall System</vt:lpstr>
      <vt:lpstr>ROS</vt:lpstr>
      <vt:lpstr>How ROS works</vt:lpstr>
      <vt:lpstr>How ROS works - Example</vt:lpstr>
      <vt:lpstr>How ROS works</vt:lpstr>
      <vt:lpstr>BeagleBone Black</vt:lpstr>
      <vt:lpstr>Motor Controller</vt:lpstr>
      <vt:lpstr>Platform</vt:lpstr>
      <vt:lpstr>Platform</vt:lpstr>
      <vt:lpstr>DC Motors</vt:lpstr>
      <vt:lpstr>L298P/N Dual Full Bridge Driver</vt:lpstr>
      <vt:lpstr>H-bridge</vt:lpstr>
      <vt:lpstr>Power System</vt:lpstr>
      <vt:lpstr>Power System</vt:lpstr>
      <vt:lpstr>Power System Requirements</vt:lpstr>
      <vt:lpstr>Power Regulation Layout</vt:lpstr>
      <vt:lpstr>Detection System</vt:lpstr>
      <vt:lpstr>Detection System</vt:lpstr>
      <vt:lpstr>Circuit</vt:lpstr>
      <vt:lpstr>Pan System</vt:lpstr>
      <vt:lpstr>Metal Detector Testing</vt:lpstr>
      <vt:lpstr>Main Control Unit</vt:lpstr>
      <vt:lpstr>Operating System</vt:lpstr>
      <vt:lpstr>SICK LMS-200 Laser Measurement Sensor</vt:lpstr>
      <vt:lpstr>RS232 Connection Texas Instruments MAX3232</vt:lpstr>
      <vt:lpstr>Wireless Communication</vt:lpstr>
      <vt:lpstr>MCU Interface - RVIZ</vt:lpstr>
      <vt:lpstr>Pathfinding</vt:lpstr>
      <vt:lpstr>IMU</vt:lpstr>
      <vt:lpstr>Obstacle Avoidance</vt:lpstr>
      <vt:lpstr>Issues</vt:lpstr>
      <vt:lpstr>Bill of Materials</vt:lpstr>
      <vt:lpstr>Work Load Spread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UGV (Josh Portion)</dc:title>
  <dc:creator>Josh Genao</dc:creator>
  <cp:lastModifiedBy>Javier_Palomo</cp:lastModifiedBy>
  <cp:revision>103</cp:revision>
  <dcterms:created xsi:type="dcterms:W3CDTF">2015-02-11T04:07:50Z</dcterms:created>
  <dcterms:modified xsi:type="dcterms:W3CDTF">2015-04-24T04:17:41Z</dcterms:modified>
</cp:coreProperties>
</file>